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61" r:id="rId2"/>
  </p:sldMasterIdLst>
  <p:notesMasterIdLst>
    <p:notesMasterId r:id="rId29"/>
  </p:notesMasterIdLst>
  <p:sldIdLst>
    <p:sldId id="260" r:id="rId3"/>
    <p:sldId id="261" r:id="rId4"/>
    <p:sldId id="301" r:id="rId5"/>
    <p:sldId id="302" r:id="rId6"/>
    <p:sldId id="263" r:id="rId7"/>
    <p:sldId id="270" r:id="rId8"/>
    <p:sldId id="283" r:id="rId9"/>
    <p:sldId id="273" r:id="rId10"/>
    <p:sldId id="298" r:id="rId11"/>
    <p:sldId id="292" r:id="rId12"/>
    <p:sldId id="282" r:id="rId13"/>
    <p:sldId id="274" r:id="rId14"/>
    <p:sldId id="281" r:id="rId15"/>
    <p:sldId id="294" r:id="rId16"/>
    <p:sldId id="295" r:id="rId17"/>
    <p:sldId id="296" r:id="rId18"/>
    <p:sldId id="297" r:id="rId19"/>
    <p:sldId id="265" r:id="rId20"/>
    <p:sldId id="286" r:id="rId21"/>
    <p:sldId id="287" r:id="rId22"/>
    <p:sldId id="288" r:id="rId23"/>
    <p:sldId id="289" r:id="rId24"/>
    <p:sldId id="290" r:id="rId25"/>
    <p:sldId id="299" r:id="rId26"/>
    <p:sldId id="300" r:id="rId27"/>
    <p:sldId id="284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7CCD4"/>
    <a:srgbClr val="C90505"/>
    <a:srgbClr val="B6DAFE"/>
    <a:srgbClr val="FFFFFF"/>
    <a:srgbClr val="3F8FC7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6182" autoAdjust="0"/>
  </p:normalViewPr>
  <p:slideViewPr>
    <p:cSldViewPr snapToGrid="0">
      <p:cViewPr varScale="1">
        <p:scale>
          <a:sx n="83" d="100"/>
          <a:sy n="83" d="100"/>
        </p:scale>
        <p:origin x="80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66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25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73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7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6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56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91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7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78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8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51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425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89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1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42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513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62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63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9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2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8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42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53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3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79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2021/6/15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5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2021/6/15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2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1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40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3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3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076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7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96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6.wdp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56074" y="-15421"/>
            <a:ext cx="3438971" cy="543374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图文框 3">
            <a:extLst>
              <a:ext uri="{FF2B5EF4-FFF2-40B4-BE49-F238E27FC236}">
                <a16:creationId xmlns:a16="http://schemas.microsoft.com/office/drawing/2014/main" id="{66884746-572C-47E8-82C6-AB3339487796}"/>
              </a:ext>
            </a:extLst>
          </p:cNvPr>
          <p:cNvSpPr/>
          <p:nvPr/>
        </p:nvSpPr>
        <p:spPr>
          <a:xfrm>
            <a:off x="2250402" y="3485245"/>
            <a:ext cx="7691883" cy="21971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4B1110-1C44-4D54-A51F-9E8F11BEEC77}"/>
              </a:ext>
            </a:extLst>
          </p:cNvPr>
          <p:cNvSpPr txBox="1"/>
          <p:nvPr/>
        </p:nvSpPr>
        <p:spPr>
          <a:xfrm>
            <a:off x="1553379" y="5673496"/>
            <a:ext cx="7531611" cy="3616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報告日期：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2021.06.15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AA0072-2A37-40C2-B925-AB0297500BDD}"/>
              </a:ext>
            </a:extLst>
          </p:cNvPr>
          <p:cNvSpPr txBox="1"/>
          <p:nvPr/>
        </p:nvSpPr>
        <p:spPr>
          <a:xfrm>
            <a:off x="9596514" y="5682345"/>
            <a:ext cx="2103696" cy="4385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TW" altLang="en-US" spc="300" dirty="0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報告人：陳亭禎</a:t>
            </a:r>
            <a:endParaRPr lang="en-US" altLang="zh-CN" spc="3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CCC42C-4338-4F17-BF76-7DB385A84E95}"/>
              </a:ext>
            </a:extLst>
          </p:cNvPr>
          <p:cNvSpPr txBox="1"/>
          <p:nvPr/>
        </p:nvSpPr>
        <p:spPr>
          <a:xfrm>
            <a:off x="2482453" y="4245717"/>
            <a:ext cx="73095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8000" spc="600" dirty="0" smtClean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期末</a:t>
            </a:r>
            <a:r>
              <a:rPr lang="zh-TW" altLang="en-US" sz="8000" spc="600" dirty="0" smtClean="0"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專案報告</a:t>
            </a:r>
            <a:endParaRPr lang="zh-CN" altLang="en-US" sz="8000" spc="600" dirty="0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E33C5-ED24-428B-AAAD-D0A07924105B}"/>
              </a:ext>
            </a:extLst>
          </p:cNvPr>
          <p:cNvSpPr txBox="1"/>
          <p:nvPr/>
        </p:nvSpPr>
        <p:spPr>
          <a:xfrm>
            <a:off x="3080384" y="3644904"/>
            <a:ext cx="31172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3200" spc="600" dirty="0" smtClean="0">
                <a:solidFill>
                  <a:schemeClr val="bg1"/>
                </a:solidFill>
                <a:cs typeface="+mn-ea"/>
                <a:sym typeface="+mn-lt"/>
              </a:rPr>
              <a:t>演化式</a:t>
            </a:r>
            <a:r>
              <a:rPr lang="zh-TW" altLang="en-US" sz="3200" spc="600" dirty="0" smtClean="0">
                <a:cs typeface="+mn-ea"/>
                <a:sym typeface="+mn-lt"/>
              </a:rPr>
              <a:t>計算</a:t>
            </a:r>
            <a:endParaRPr lang="zh-CN" altLang="en-US" sz="32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spc="600">
                <a:cs typeface="+mn-ea"/>
                <a:sym typeface="+mn-lt"/>
              </a:rPr>
              <a:t>活動</a:t>
            </a:r>
            <a:r>
              <a:rPr lang="zh-CN" altLang="en-US" sz="3200" spc="600" smtClean="0">
                <a:cs typeface="+mn-ea"/>
                <a:sym typeface="+mn-lt"/>
              </a:rPr>
              <a:t>圖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0"/>
          <a:stretch/>
        </p:blipFill>
        <p:spPr>
          <a:xfrm>
            <a:off x="-651586" y="1274615"/>
            <a:ext cx="12736183" cy="49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ig Data in the Age of the Coronavirus - Ideas Matter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530"/>
          <a:stretch/>
        </p:blipFill>
        <p:spPr bwMode="auto">
          <a:xfrm>
            <a:off x="0" y="4287458"/>
            <a:ext cx="12191999" cy="25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16600" spc="3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 smtClean="0">
                <a:cs typeface="+mn-ea"/>
                <a:sym typeface="+mn-lt"/>
              </a:rPr>
              <a:t>實驗數據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62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815313" y="2136777"/>
            <a:ext cx="532775" cy="532776"/>
            <a:chOff x="5815314" y="3512240"/>
            <a:chExt cx="532775" cy="532776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2429305-E8E7-41BE-9560-1A4F92892861}"/>
                </a:ext>
              </a:extLst>
            </p:cNvPr>
            <p:cNvSpPr/>
            <p:nvPr/>
          </p:nvSpPr>
          <p:spPr>
            <a:xfrm>
              <a:off x="5815314" y="3512240"/>
              <a:ext cx="532775" cy="532776"/>
            </a:xfrm>
            <a:prstGeom prst="ellipse">
              <a:avLst/>
            </a:prstGeom>
            <a:solidFill>
              <a:srgbClr val="97CCD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28" name="Picture 4" descr="æº«åº¦è¨çåçãåº«å­ç§çååéå| Shutterstock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7308" y1="43214" x2="47308" y2="43214"/>
                          <a14:foregroundMark x1="53462" y1="48214" x2="53462" y2="48214"/>
                          <a14:foregroundMark x1="60385" y1="50000" x2="60385" y2="50000"/>
                          <a14:foregroundMark x1="60385" y1="57857" x2="60385" y2="57857"/>
                          <a14:foregroundMark x1="59231" y1="41429" x2="59231" y2="41429"/>
                          <a14:foregroundMark x1="59615" y1="33571" x2="59615" y2="33571"/>
                          <a14:foregroundMark x1="59231" y1="25000" x2="59231" y2="25000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4" t="14060" r="30411" b="22246"/>
            <a:stretch/>
          </p:blipFill>
          <p:spPr bwMode="auto">
            <a:xfrm>
              <a:off x="5969577" y="3561484"/>
              <a:ext cx="238991" cy="407843"/>
            </a:xfrm>
            <a:prstGeom prst="rect">
              <a:avLst/>
            </a:prstGeom>
            <a:noFill/>
          </p:spPr>
        </p:pic>
      </p:grpSp>
      <p:sp>
        <p:nvSpPr>
          <p:cNvPr id="27" name="图文框 26">
            <a:extLst>
              <a:ext uri="{FF2B5EF4-FFF2-40B4-BE49-F238E27FC236}">
                <a16:creationId xmlns:a16="http://schemas.microsoft.com/office/drawing/2014/main" id="{53C78BC9-C5D8-4EF4-928E-FEE806792159}"/>
              </a:ext>
            </a:extLst>
          </p:cNvPr>
          <p:cNvSpPr/>
          <p:nvPr/>
        </p:nvSpPr>
        <p:spPr>
          <a:xfrm rot="2700000">
            <a:off x="1038764" y="1918544"/>
            <a:ext cx="1163507" cy="1163507"/>
          </a:xfrm>
          <a:prstGeom prst="frame">
            <a:avLst>
              <a:gd name="adj1" fmla="val 4958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實驗數據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85488E-CF78-4F59-A2C7-5AA639094D6D}"/>
              </a:ext>
            </a:extLst>
          </p:cNvPr>
          <p:cNvGrpSpPr/>
          <p:nvPr/>
        </p:nvGrpSpPr>
        <p:grpSpPr>
          <a:xfrm>
            <a:off x="6627274" y="2088203"/>
            <a:ext cx="4362145" cy="819066"/>
            <a:chOff x="4302203" y="3594428"/>
            <a:chExt cx="4362145" cy="81906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C3E4D52-0A31-4A4F-8AEF-78C0E53A7953}"/>
                </a:ext>
              </a:extLst>
            </p:cNvPr>
            <p:cNvSpPr txBox="1"/>
            <p:nvPr/>
          </p:nvSpPr>
          <p:spPr>
            <a:xfrm>
              <a:off x="4302203" y="4006523"/>
              <a:ext cx="4362145" cy="4069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350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度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986DDED-4784-4E40-BA4F-F0E0220AAEB1}"/>
                </a:ext>
              </a:extLst>
            </p:cNvPr>
            <p:cNvSpPr txBox="1"/>
            <p:nvPr/>
          </p:nvSpPr>
          <p:spPr>
            <a:xfrm>
              <a:off x="4302204" y="359442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spc="600" dirty="0" smtClean="0">
                  <a:cs typeface="+mn-ea"/>
                  <a:sym typeface="+mn-lt"/>
                </a:rPr>
                <a:t>初始溫度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C8AAD080-F43A-4513-A4DB-0AEF6B1BB706}"/>
              </a:ext>
            </a:extLst>
          </p:cNvPr>
          <p:cNvGrpSpPr/>
          <p:nvPr/>
        </p:nvGrpSpPr>
        <p:grpSpPr>
          <a:xfrm>
            <a:off x="5815313" y="3463662"/>
            <a:ext cx="532775" cy="532775"/>
            <a:chOff x="8503251" y="2497458"/>
            <a:chExt cx="710560" cy="71056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AB24454-BB49-41CD-8BEA-6E6D04414D59}"/>
                </a:ext>
              </a:extLst>
            </p:cNvPr>
            <p:cNvSpPr/>
            <p:nvPr/>
          </p:nvSpPr>
          <p:spPr>
            <a:xfrm>
              <a:off x="8503251" y="2497458"/>
              <a:ext cx="710560" cy="710560"/>
            </a:xfrm>
            <a:prstGeom prst="ellipse">
              <a:avLst/>
            </a:prstGeom>
            <a:solidFill>
              <a:schemeClr val="tx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Oval 10">
              <a:extLst>
                <a:ext uri="{FF2B5EF4-FFF2-40B4-BE49-F238E27FC236}">
                  <a16:creationId xmlns:a16="http://schemas.microsoft.com/office/drawing/2014/main" id="{3671B5FE-EA66-493F-8544-5F2A6BC62DFE}"/>
                </a:ext>
              </a:extLst>
            </p:cNvPr>
            <p:cNvSpPr/>
            <p:nvPr/>
          </p:nvSpPr>
          <p:spPr>
            <a:xfrm>
              <a:off x="8664855" y="2700393"/>
              <a:ext cx="387352" cy="304689"/>
            </a:xfrm>
            <a:custGeom>
              <a:avLst/>
              <a:gdLst>
                <a:gd name="T0" fmla="*/ 4969 w 6521"/>
                <a:gd name="T1" fmla="*/ 0 h 5138"/>
                <a:gd name="T2" fmla="*/ 3695 w 6521"/>
                <a:gd name="T3" fmla="*/ 0 h 5138"/>
                <a:gd name="T4" fmla="*/ 2180 w 6521"/>
                <a:gd name="T5" fmla="*/ 1216 h 5138"/>
                <a:gd name="T6" fmla="*/ 1575 w 6521"/>
                <a:gd name="T7" fmla="*/ 1216 h 5138"/>
                <a:gd name="T8" fmla="*/ 0 w 6521"/>
                <a:gd name="T9" fmla="*/ 2790 h 5138"/>
                <a:gd name="T10" fmla="*/ 1077 w 6521"/>
                <a:gd name="T11" fmla="*/ 4284 h 5138"/>
                <a:gd name="T12" fmla="*/ 1077 w 6521"/>
                <a:gd name="T13" fmla="*/ 5034 h 5138"/>
                <a:gd name="T14" fmla="*/ 1211 w 6521"/>
                <a:gd name="T15" fmla="*/ 5089 h 5138"/>
                <a:gd name="T16" fmla="*/ 1935 w 6521"/>
                <a:gd name="T17" fmla="*/ 4365 h 5138"/>
                <a:gd name="T18" fmla="*/ 3003 w 6521"/>
                <a:gd name="T19" fmla="*/ 4365 h 5138"/>
                <a:gd name="T20" fmla="*/ 4547 w 6521"/>
                <a:gd name="T21" fmla="*/ 3102 h 5138"/>
                <a:gd name="T22" fmla="*/ 4587 w 6521"/>
                <a:gd name="T23" fmla="*/ 3102 h 5138"/>
                <a:gd name="T24" fmla="*/ 5191 w 6521"/>
                <a:gd name="T25" fmla="*/ 3706 h 5138"/>
                <a:gd name="T26" fmla="*/ 5343 w 6521"/>
                <a:gd name="T27" fmla="*/ 3769 h 5138"/>
                <a:gd name="T28" fmla="*/ 5425 w 6521"/>
                <a:gd name="T29" fmla="*/ 3753 h 5138"/>
                <a:gd name="T30" fmla="*/ 5559 w 6521"/>
                <a:gd name="T31" fmla="*/ 3553 h 5138"/>
                <a:gd name="T32" fmla="*/ 5559 w 6521"/>
                <a:gd name="T33" fmla="*/ 2985 h 5138"/>
                <a:gd name="T34" fmla="*/ 6520 w 6521"/>
                <a:gd name="T35" fmla="*/ 1550 h 5138"/>
                <a:gd name="T36" fmla="*/ 4969 w 6521"/>
                <a:gd name="T37" fmla="*/ 0 h 5138"/>
                <a:gd name="T38" fmla="*/ 2371 w 6521"/>
                <a:gd name="T39" fmla="*/ 3098 h 5138"/>
                <a:gd name="T40" fmla="*/ 2105 w 6521"/>
                <a:gd name="T41" fmla="*/ 3362 h 5138"/>
                <a:gd name="T42" fmla="*/ 1841 w 6521"/>
                <a:gd name="T43" fmla="*/ 3097 h 5138"/>
                <a:gd name="T44" fmla="*/ 1587 w 6521"/>
                <a:gd name="T45" fmla="*/ 2841 h 5138"/>
                <a:gd name="T46" fmla="*/ 1852 w 6521"/>
                <a:gd name="T47" fmla="*/ 2577 h 5138"/>
                <a:gd name="T48" fmla="*/ 2107 w 6521"/>
                <a:gd name="T49" fmla="*/ 2833 h 5138"/>
                <a:gd name="T50" fmla="*/ 2715 w 6521"/>
                <a:gd name="T51" fmla="*/ 2229 h 5138"/>
                <a:gd name="T52" fmla="*/ 2979 w 6521"/>
                <a:gd name="T53" fmla="*/ 2494 h 5138"/>
                <a:gd name="T54" fmla="*/ 2371 w 6521"/>
                <a:gd name="T55" fmla="*/ 3098 h 5138"/>
                <a:gd name="T56" fmla="*/ 5367 w 6521"/>
                <a:gd name="T57" fmla="*/ 2746 h 5138"/>
                <a:gd name="T58" fmla="*/ 5267 w 6521"/>
                <a:gd name="T59" fmla="*/ 2780 h 5138"/>
                <a:gd name="T60" fmla="*/ 5267 w 6521"/>
                <a:gd name="T61" fmla="*/ 3370 h 5138"/>
                <a:gd name="T62" fmla="*/ 4708 w 6521"/>
                <a:gd name="T63" fmla="*/ 2812 h 5138"/>
                <a:gd name="T64" fmla="*/ 4576 w 6521"/>
                <a:gd name="T65" fmla="*/ 2812 h 5138"/>
                <a:gd name="T66" fmla="*/ 4577 w 6521"/>
                <a:gd name="T67" fmla="*/ 2792 h 5138"/>
                <a:gd name="T68" fmla="*/ 3003 w 6521"/>
                <a:gd name="T69" fmla="*/ 1217 h 5138"/>
                <a:gd name="T70" fmla="*/ 2481 w 6521"/>
                <a:gd name="T71" fmla="*/ 1217 h 5138"/>
                <a:gd name="T72" fmla="*/ 3693 w 6521"/>
                <a:gd name="T73" fmla="*/ 294 h 5138"/>
                <a:gd name="T74" fmla="*/ 4968 w 6521"/>
                <a:gd name="T75" fmla="*/ 294 h 5138"/>
                <a:gd name="T76" fmla="*/ 6227 w 6521"/>
                <a:gd name="T77" fmla="*/ 1553 h 5138"/>
                <a:gd name="T78" fmla="*/ 5367 w 6521"/>
                <a:gd name="T79" fmla="*/ 2746 h 5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21" h="5138">
                  <a:moveTo>
                    <a:pt x="4969" y="0"/>
                  </a:moveTo>
                  <a:lnTo>
                    <a:pt x="3695" y="0"/>
                  </a:lnTo>
                  <a:cubicBezTo>
                    <a:pt x="2955" y="0"/>
                    <a:pt x="2335" y="521"/>
                    <a:pt x="2180" y="1216"/>
                  </a:cubicBezTo>
                  <a:lnTo>
                    <a:pt x="1575" y="1216"/>
                  </a:lnTo>
                  <a:cubicBezTo>
                    <a:pt x="704" y="1216"/>
                    <a:pt x="0" y="1921"/>
                    <a:pt x="0" y="2790"/>
                  </a:cubicBezTo>
                  <a:cubicBezTo>
                    <a:pt x="0" y="3486"/>
                    <a:pt x="452" y="4076"/>
                    <a:pt x="1077" y="4284"/>
                  </a:cubicBezTo>
                  <a:lnTo>
                    <a:pt x="1077" y="5034"/>
                  </a:lnTo>
                  <a:cubicBezTo>
                    <a:pt x="1077" y="5104"/>
                    <a:pt x="1161" y="5138"/>
                    <a:pt x="1211" y="5089"/>
                  </a:cubicBezTo>
                  <a:lnTo>
                    <a:pt x="1935" y="4365"/>
                  </a:lnTo>
                  <a:lnTo>
                    <a:pt x="3003" y="4365"/>
                  </a:lnTo>
                  <a:cubicBezTo>
                    <a:pt x="3765" y="4365"/>
                    <a:pt x="4401" y="3822"/>
                    <a:pt x="4547" y="3102"/>
                  </a:cubicBezTo>
                  <a:lnTo>
                    <a:pt x="4587" y="3102"/>
                  </a:lnTo>
                  <a:lnTo>
                    <a:pt x="5191" y="3706"/>
                  </a:lnTo>
                  <a:cubicBezTo>
                    <a:pt x="5232" y="3748"/>
                    <a:pt x="5287" y="3770"/>
                    <a:pt x="5343" y="3769"/>
                  </a:cubicBezTo>
                  <a:cubicBezTo>
                    <a:pt x="5371" y="3769"/>
                    <a:pt x="5399" y="3764"/>
                    <a:pt x="5425" y="3753"/>
                  </a:cubicBezTo>
                  <a:cubicBezTo>
                    <a:pt x="5507" y="3720"/>
                    <a:pt x="5559" y="3641"/>
                    <a:pt x="5559" y="3553"/>
                  </a:cubicBezTo>
                  <a:lnTo>
                    <a:pt x="5559" y="2985"/>
                  </a:lnTo>
                  <a:cubicBezTo>
                    <a:pt x="6139" y="2748"/>
                    <a:pt x="6520" y="2184"/>
                    <a:pt x="6520" y="1550"/>
                  </a:cubicBezTo>
                  <a:cubicBezTo>
                    <a:pt x="6521" y="696"/>
                    <a:pt x="5825" y="0"/>
                    <a:pt x="4969" y="0"/>
                  </a:cubicBezTo>
                  <a:close/>
                  <a:moveTo>
                    <a:pt x="2371" y="3098"/>
                  </a:moveTo>
                  <a:lnTo>
                    <a:pt x="2105" y="3362"/>
                  </a:lnTo>
                  <a:lnTo>
                    <a:pt x="1841" y="3097"/>
                  </a:lnTo>
                  <a:lnTo>
                    <a:pt x="1587" y="2841"/>
                  </a:lnTo>
                  <a:lnTo>
                    <a:pt x="1852" y="2577"/>
                  </a:lnTo>
                  <a:lnTo>
                    <a:pt x="2107" y="2833"/>
                  </a:lnTo>
                  <a:lnTo>
                    <a:pt x="2715" y="2229"/>
                  </a:lnTo>
                  <a:lnTo>
                    <a:pt x="2979" y="2494"/>
                  </a:lnTo>
                  <a:lnTo>
                    <a:pt x="2371" y="3098"/>
                  </a:lnTo>
                  <a:close/>
                  <a:moveTo>
                    <a:pt x="5367" y="2746"/>
                  </a:moveTo>
                  <a:lnTo>
                    <a:pt x="5267" y="2780"/>
                  </a:lnTo>
                  <a:lnTo>
                    <a:pt x="5267" y="3370"/>
                  </a:lnTo>
                  <a:lnTo>
                    <a:pt x="4708" y="2812"/>
                  </a:lnTo>
                  <a:lnTo>
                    <a:pt x="4576" y="2812"/>
                  </a:lnTo>
                  <a:cubicBezTo>
                    <a:pt x="4576" y="2805"/>
                    <a:pt x="4577" y="2798"/>
                    <a:pt x="4577" y="2792"/>
                  </a:cubicBezTo>
                  <a:cubicBezTo>
                    <a:pt x="4577" y="1921"/>
                    <a:pt x="3872" y="1217"/>
                    <a:pt x="3003" y="1217"/>
                  </a:cubicBezTo>
                  <a:lnTo>
                    <a:pt x="2481" y="1217"/>
                  </a:lnTo>
                  <a:cubicBezTo>
                    <a:pt x="2629" y="685"/>
                    <a:pt x="3116" y="294"/>
                    <a:pt x="3693" y="294"/>
                  </a:cubicBezTo>
                  <a:lnTo>
                    <a:pt x="4968" y="294"/>
                  </a:lnTo>
                  <a:cubicBezTo>
                    <a:pt x="5663" y="294"/>
                    <a:pt x="6227" y="860"/>
                    <a:pt x="6227" y="1553"/>
                  </a:cubicBezTo>
                  <a:cubicBezTo>
                    <a:pt x="6228" y="2094"/>
                    <a:pt x="5883" y="2574"/>
                    <a:pt x="5367" y="27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C133C3-37A8-4C9B-AD03-3959BC5C8A8E}"/>
              </a:ext>
            </a:extLst>
          </p:cNvPr>
          <p:cNvGrpSpPr/>
          <p:nvPr/>
        </p:nvGrpSpPr>
        <p:grpSpPr>
          <a:xfrm>
            <a:off x="6627274" y="3463662"/>
            <a:ext cx="4086373" cy="819066"/>
            <a:chOff x="4302203" y="3594428"/>
            <a:chExt cx="4086373" cy="8190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703E5EE-3965-4481-BE08-2DDED419B51F}"/>
                </a:ext>
              </a:extLst>
            </p:cNvPr>
            <p:cNvSpPr txBox="1"/>
            <p:nvPr/>
          </p:nvSpPr>
          <p:spPr>
            <a:xfrm>
              <a:off x="4302203" y="4006523"/>
              <a:ext cx="4086373" cy="4069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0.</a:t>
              </a:r>
              <a:r>
                <a:rPr lang="en-US" altLang="zh-TW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9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A6E8230-93E8-4181-AC06-B585C1332047}"/>
                    </a:ext>
                  </a:extLst>
                </p:cNvPr>
                <p:cNvSpPr txBox="1"/>
                <p:nvPr/>
              </p:nvSpPr>
              <p:spPr>
                <a:xfrm>
                  <a:off x="4302204" y="3594428"/>
                  <a:ext cx="6235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pc="60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</m:oMath>
                    </m:oMathPara>
                  </a14:m>
                  <a:endParaRPr lang="zh-CN" altLang="en-US" sz="2400" spc="600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A6E8230-93E8-4181-AC06-B585C1332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204" y="3594428"/>
                  <a:ext cx="62356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2CDDA9-2FD4-446F-AB33-23FC5CC99046}"/>
              </a:ext>
            </a:extLst>
          </p:cNvPr>
          <p:cNvGrpSpPr/>
          <p:nvPr/>
        </p:nvGrpSpPr>
        <p:grpSpPr>
          <a:xfrm>
            <a:off x="6627275" y="4839120"/>
            <a:ext cx="4217002" cy="819066"/>
            <a:chOff x="4302204" y="3594428"/>
            <a:chExt cx="4217002" cy="81906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360C2DC-ED78-484D-B845-E43D2D01665E}"/>
                </a:ext>
              </a:extLst>
            </p:cNvPr>
            <p:cNvSpPr txBox="1"/>
            <p:nvPr/>
          </p:nvSpPr>
          <p:spPr>
            <a:xfrm>
              <a:off x="4302204" y="4006523"/>
              <a:ext cx="4217002" cy="4069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1.1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76CF825-1720-4066-925D-07E61F20A076}"/>
                    </a:ext>
                  </a:extLst>
                </p:cNvPr>
                <p:cNvSpPr txBox="1"/>
                <p:nvPr/>
              </p:nvSpPr>
              <p:spPr>
                <a:xfrm>
                  <a:off x="4302204" y="3594428"/>
                  <a:ext cx="6251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pc="60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𝛽</m:t>
                        </m:r>
                      </m:oMath>
                    </m:oMathPara>
                  </a14:m>
                  <a:endParaRPr lang="zh-CN" altLang="en-US" sz="2400" spc="600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76CF825-1720-4066-925D-07E61F20A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204" y="3594428"/>
                  <a:ext cx="62517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81AC51D8-B691-476B-9929-481689184E32}"/>
              </a:ext>
            </a:extLst>
          </p:cNvPr>
          <p:cNvGrpSpPr/>
          <p:nvPr/>
        </p:nvGrpSpPr>
        <p:grpSpPr>
          <a:xfrm>
            <a:off x="5815314" y="4887695"/>
            <a:ext cx="532775" cy="532775"/>
            <a:chOff x="8503251" y="2497458"/>
            <a:chExt cx="710560" cy="71056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3C918A9-EF19-487F-9C92-E3F163A16E27}"/>
                </a:ext>
              </a:extLst>
            </p:cNvPr>
            <p:cNvSpPr/>
            <p:nvPr/>
          </p:nvSpPr>
          <p:spPr>
            <a:xfrm>
              <a:off x="8503251" y="2497458"/>
              <a:ext cx="710560" cy="7105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Oval 22">
              <a:extLst>
                <a:ext uri="{FF2B5EF4-FFF2-40B4-BE49-F238E27FC236}">
                  <a16:creationId xmlns:a16="http://schemas.microsoft.com/office/drawing/2014/main" id="{B1236B83-D961-434A-82C9-86DB3776160A}"/>
                </a:ext>
              </a:extLst>
            </p:cNvPr>
            <p:cNvSpPr/>
            <p:nvPr/>
          </p:nvSpPr>
          <p:spPr>
            <a:xfrm>
              <a:off x="8664855" y="2709951"/>
              <a:ext cx="387352" cy="285572"/>
            </a:xfrm>
            <a:custGeom>
              <a:avLst/>
              <a:gdLst>
                <a:gd name="connsiteX0" fmla="*/ 116997 w 605592"/>
                <a:gd name="connsiteY0" fmla="*/ 132804 h 446468"/>
                <a:gd name="connsiteX1" fmla="*/ 605592 w 605592"/>
                <a:gd name="connsiteY1" fmla="*/ 132804 h 446468"/>
                <a:gd name="connsiteX2" fmla="*/ 555359 w 605592"/>
                <a:gd name="connsiteY2" fmla="*/ 446468 h 446468"/>
                <a:gd name="connsiteX3" fmla="*/ 116997 w 605592"/>
                <a:gd name="connsiteY3" fmla="*/ 446468 h 446468"/>
                <a:gd name="connsiteX4" fmla="*/ 0 w 605592"/>
                <a:gd name="connsiteY4" fmla="*/ 0 h 446468"/>
                <a:gd name="connsiteX5" fmla="*/ 137120 w 605592"/>
                <a:gd name="connsiteY5" fmla="*/ 0 h 446468"/>
                <a:gd name="connsiteX6" fmla="*/ 153635 w 605592"/>
                <a:gd name="connsiteY6" fmla="*/ 27991 h 446468"/>
                <a:gd name="connsiteX7" fmla="*/ 438423 w 605592"/>
                <a:gd name="connsiteY7" fmla="*/ 27991 h 446468"/>
                <a:gd name="connsiteX8" fmla="*/ 438423 w 605592"/>
                <a:gd name="connsiteY8" fmla="*/ 91455 h 446468"/>
                <a:gd name="connsiteX9" fmla="*/ 69670 w 605592"/>
                <a:gd name="connsiteY9" fmla="*/ 91455 h 446468"/>
                <a:gd name="connsiteX10" fmla="*/ 69670 w 605592"/>
                <a:gd name="connsiteY10" fmla="*/ 446468 h 446468"/>
                <a:gd name="connsiteX11" fmla="*/ 0 w 605592"/>
                <a:gd name="connsiteY11" fmla="*/ 446468 h 44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592" h="446468">
                  <a:moveTo>
                    <a:pt x="116997" y="132804"/>
                  </a:moveTo>
                  <a:lnTo>
                    <a:pt x="605592" y="132804"/>
                  </a:lnTo>
                  <a:lnTo>
                    <a:pt x="555359" y="446468"/>
                  </a:lnTo>
                  <a:lnTo>
                    <a:pt x="116997" y="446468"/>
                  </a:lnTo>
                  <a:close/>
                  <a:moveTo>
                    <a:pt x="0" y="0"/>
                  </a:moveTo>
                  <a:lnTo>
                    <a:pt x="137120" y="0"/>
                  </a:lnTo>
                  <a:lnTo>
                    <a:pt x="153635" y="27991"/>
                  </a:lnTo>
                  <a:lnTo>
                    <a:pt x="438423" y="27991"/>
                  </a:lnTo>
                  <a:lnTo>
                    <a:pt x="438423" y="91455"/>
                  </a:lnTo>
                  <a:lnTo>
                    <a:pt x="69670" y="91455"/>
                  </a:lnTo>
                  <a:lnTo>
                    <a:pt x="69670" y="446468"/>
                  </a:lnTo>
                  <a:lnTo>
                    <a:pt x="0" y="446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74110" y="1929631"/>
            <a:ext cx="3990341" cy="3875582"/>
          </a:xfrm>
          <a:prstGeom prst="diamond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84371704-1B29-4240-B8D0-AC6B3432D50F}"/>
              </a:ext>
            </a:extLst>
          </p:cNvPr>
          <p:cNvGrpSpPr/>
          <p:nvPr/>
        </p:nvGrpSpPr>
        <p:grpSpPr>
          <a:xfrm>
            <a:off x="2443242" y="4679427"/>
            <a:ext cx="2055884" cy="571788"/>
            <a:chOff x="3142030" y="4836854"/>
            <a:chExt cx="2055884" cy="57178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6153D53-6D08-41E7-A64C-A72B35CE1B90}"/>
                </a:ext>
              </a:extLst>
            </p:cNvPr>
            <p:cNvSpPr/>
            <p:nvPr/>
          </p:nvSpPr>
          <p:spPr>
            <a:xfrm>
              <a:off x="3142030" y="4836854"/>
              <a:ext cx="2055884" cy="571788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7E51B8D-E0C5-44F8-8C84-29457D2FA5AF}"/>
                </a:ext>
              </a:extLst>
            </p:cNvPr>
            <p:cNvSpPr txBox="1"/>
            <p:nvPr/>
          </p:nvSpPr>
          <p:spPr>
            <a:xfrm>
              <a:off x="3308198" y="489191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參數設定</a:t>
              </a:r>
              <a:endParaRPr lang="zh-CN" altLang="en-US" sz="2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185400" y="4734489"/>
                <a:ext cx="320530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如果擾動次數</a:t>
                </a:r>
                <a:r>
                  <a:rPr lang="en-US" altLang="zh-TW" dirty="0" smtClean="0"/>
                  <a:t>&gt;800</a:t>
                </a:r>
              </a:p>
              <a:p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r>
                      <a:rPr lang="zh-CN" altLang="en-US" i="1" spc="60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𝛽</m:t>
                    </m:r>
                  </m:oMath>
                </a14:m>
                <a:r>
                  <a:rPr lang="zh-TW" altLang="en-US" dirty="0">
                    <a:sym typeface="+mn-lt"/>
                  </a:rPr>
                  <a:t>設為</a:t>
                </a:r>
                <a:r>
                  <a:rPr lang="en-US" altLang="zh-TW" dirty="0">
                    <a:sym typeface="+mn-lt"/>
                  </a:rPr>
                  <a:t>10</a:t>
                </a:r>
              </a:p>
              <a:p>
                <a:r>
                  <a:rPr lang="en-US" altLang="zh-CN" spc="600" dirty="0" smtClean="0">
                    <a:cs typeface="+mn-ea"/>
                    <a:sym typeface="+mn-lt"/>
                  </a:rPr>
                  <a:t>	</a:t>
                </a:r>
                <a:r>
                  <a:rPr lang="zh-TW" altLang="en-US" dirty="0">
                    <a:sym typeface="+mn-lt"/>
                  </a:rPr>
                  <a:t>擾動次數</a:t>
                </a:r>
                <a:r>
                  <a:rPr lang="en-US" altLang="zh-TW" dirty="0">
                    <a:sym typeface="+mn-lt"/>
                  </a:rPr>
                  <a:t>=</a:t>
                </a:r>
                <a:r>
                  <a:rPr lang="zh-TW" altLang="en-US" dirty="0">
                    <a:sym typeface="+mn-lt"/>
                  </a:rPr>
                  <a:t>擾動</a:t>
                </a:r>
                <a:r>
                  <a:rPr lang="zh-TW" altLang="en-US" dirty="0" smtClean="0">
                    <a:sym typeface="+mn-lt"/>
                  </a:rPr>
                  <a:t>次數 </a:t>
                </a:r>
                <a:r>
                  <a:rPr lang="en-US" altLang="zh-TW" spc="600" dirty="0" smtClean="0">
                    <a:cs typeface="+mn-ea"/>
                    <a:sym typeface="+mn-lt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i="1" spc="60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𝛽</m:t>
                    </m:r>
                  </m:oMath>
                </a14:m>
                <a:endParaRPr lang="en-US" altLang="zh-CN" spc="600" dirty="0" smtClean="0">
                  <a:cs typeface="+mn-ea"/>
                  <a:sym typeface="+mn-lt"/>
                </a:endParaRPr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如果</a:t>
                </a:r>
                <a:r>
                  <a:rPr lang="zh-TW" altLang="en-US" dirty="0"/>
                  <a:t>擾動</a:t>
                </a:r>
                <a:r>
                  <a:rPr lang="zh-TW" altLang="en-US" dirty="0" smtClean="0"/>
                  <a:t>次數</a:t>
                </a:r>
                <a:r>
                  <a:rPr lang="en-US" altLang="zh-TW" dirty="0" smtClean="0"/>
                  <a:t>&lt;=800</a:t>
                </a:r>
              </a:p>
              <a:p>
                <a:r>
                  <a:rPr lang="en-US" altLang="zh-TW" dirty="0" smtClean="0"/>
                  <a:t>	</a:t>
                </a:r>
                <a:r>
                  <a:rPr lang="zh-TW" altLang="en-US" dirty="0">
                    <a:sym typeface="+mn-lt"/>
                  </a:rPr>
                  <a:t>擾動次數</a:t>
                </a:r>
                <a:r>
                  <a:rPr lang="en-US" altLang="zh-TW" dirty="0">
                    <a:sym typeface="+mn-lt"/>
                  </a:rPr>
                  <a:t>=</a:t>
                </a:r>
                <a:r>
                  <a:rPr lang="zh-TW" altLang="en-US" dirty="0">
                    <a:sym typeface="+mn-lt"/>
                  </a:rPr>
                  <a:t>擾動</a:t>
                </a:r>
                <a:r>
                  <a:rPr lang="zh-TW" altLang="en-US" dirty="0" smtClean="0">
                    <a:sym typeface="+mn-lt"/>
                  </a:rPr>
                  <a:t>次數 </a:t>
                </a:r>
                <a:r>
                  <a:rPr lang="zh-TW" altLang="en-US" spc="600" dirty="0" smtClean="0">
                    <a:cs typeface="+mn-ea"/>
                    <a:sym typeface="+mn-lt"/>
                  </a:rPr>
                  <a:t>*</a:t>
                </a:r>
                <a14:m>
                  <m:oMath xmlns:m="http://schemas.openxmlformats.org/officeDocument/2006/math">
                    <m:r>
                      <a:rPr lang="zh-CN" altLang="en-US" i="1" spc="60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𝛽</m:t>
                    </m:r>
                  </m:oMath>
                </a14:m>
                <a:endParaRPr lang="en-US" altLang="zh-CN" spc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400" y="4734489"/>
                <a:ext cx="3205301" cy="1754326"/>
              </a:xfrm>
              <a:prstGeom prst="rect">
                <a:avLst/>
              </a:prstGeom>
              <a:blipFill>
                <a:blip r:embed="rId8"/>
                <a:stretch>
                  <a:fillRect l="-1711" t="-2091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8185400" y="3659611"/>
                <a:ext cx="1676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ym typeface="+mn-lt"/>
                  </a:rPr>
                  <a:t>溫度</a:t>
                </a:r>
                <a:r>
                  <a:rPr lang="en-US" altLang="zh-TW" dirty="0">
                    <a:sym typeface="+mn-lt"/>
                  </a:rPr>
                  <a:t>=</a:t>
                </a:r>
                <a:r>
                  <a:rPr lang="zh-TW" altLang="en-US" dirty="0">
                    <a:sym typeface="+mn-lt"/>
                  </a:rPr>
                  <a:t>溫度 *</a:t>
                </a:r>
                <a14:m>
                  <m:oMath xmlns:m="http://schemas.openxmlformats.org/officeDocument/2006/math">
                    <m:r>
                      <a:rPr lang="zh-CN" altLang="en-US" i="1" spc="60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𝛼</m:t>
                    </m:r>
                  </m:oMath>
                </a14:m>
                <a:endParaRPr lang="zh-CN" altLang="en-US" spc="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400" y="3659611"/>
                <a:ext cx="1676036" cy="369332"/>
              </a:xfrm>
              <a:prstGeom prst="rect">
                <a:avLst/>
              </a:prstGeom>
              <a:blipFill>
                <a:blip r:embed="rId9"/>
                <a:stretch>
                  <a:fillRect l="-3273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0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17438"/>
          <a:stretch/>
        </p:blipFill>
        <p:spPr>
          <a:xfrm>
            <a:off x="0" y="3749374"/>
            <a:ext cx="12192000" cy="3108626"/>
          </a:xfrm>
          <a:prstGeom prst="rect">
            <a:avLst/>
          </a:prstGeom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16600" spc="3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 smtClean="0">
                <a:cs typeface="+mn-ea"/>
                <a:sym typeface="+mn-lt"/>
              </a:rPr>
              <a:t>實驗結果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0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09" y="1040379"/>
            <a:ext cx="10024191" cy="56938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495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08" y="1040376"/>
            <a:ext cx="10024191" cy="56876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520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10" y="1040378"/>
            <a:ext cx="10046009" cy="56938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34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09" y="1040379"/>
            <a:ext cx="10024191" cy="56985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57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799930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第一種方法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0.4094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438.8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427.8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6.12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0.4188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426.3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412.3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0.3968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0.4282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34698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15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6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12999430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10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11</a:t>
            </a:r>
            <a:endParaRPr lang="zh-TW" altLang="en-US" dirty="0"/>
          </a:p>
        </p:txBody>
      </p:sp>
      <p:grpSp>
        <p:nvGrpSpPr>
          <p:cNvPr id="22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23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25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pie">
                <a:avLst>
                  <a:gd name="adj1" fmla="val 19526812"/>
                  <a:gd name="adj2" fmla="val 162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10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圓角矩形 1"/>
          <p:cNvSpPr/>
          <p:nvPr/>
        </p:nvSpPr>
        <p:spPr>
          <a:xfrm>
            <a:off x="5135880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84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56995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第二種方法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510.0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492.0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14.83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0.2030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464.5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500.8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478.4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16.05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0.2030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448.5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489.6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465.7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16.03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0.2032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456.8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561.4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499.9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45.67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0.2032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14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9472687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20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04599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sp>
        <p:nvSpPr>
          <p:cNvPr id="26" name="圓角矩形 25"/>
          <p:cNvSpPr/>
          <p:nvPr/>
        </p:nvSpPr>
        <p:spPr>
          <a:xfrm>
            <a:off x="5135880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28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30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pie">
                <a:avLst>
                  <a:gd name="adj1" fmla="val 19526812"/>
                  <a:gd name="adj2" fmla="val 162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10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4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文框 13">
            <a:extLst>
              <a:ext uri="{FF2B5EF4-FFF2-40B4-BE49-F238E27FC236}">
                <a16:creationId xmlns:a16="http://schemas.microsoft.com/office/drawing/2014/main" id="{2DE91BA5-1BF1-4EED-A336-E9B5FE0FCE38}"/>
              </a:ext>
            </a:extLst>
          </p:cNvPr>
          <p:cNvSpPr/>
          <p:nvPr/>
        </p:nvSpPr>
        <p:spPr>
          <a:xfrm>
            <a:off x="2449910" y="1533883"/>
            <a:ext cx="4160113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9B46D5F-740A-4199-8AF2-5950BD95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561"/>
            <a:ext cx="3151905" cy="46028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A051FA-FE78-4E80-A535-52635DA1A6AF}"/>
              </a:ext>
            </a:extLst>
          </p:cNvPr>
          <p:cNvSpPr/>
          <p:nvPr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CBAEAE-9468-43C0-98ED-728C93BF1155}"/>
              </a:ext>
            </a:extLst>
          </p:cNvPr>
          <p:cNvSpPr txBox="1"/>
          <p:nvPr/>
        </p:nvSpPr>
        <p:spPr>
          <a:xfrm>
            <a:off x="1862980" y="1662113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spc="300" dirty="0">
                <a:cs typeface="+mn-ea"/>
                <a:sym typeface="+mn-lt"/>
              </a:rPr>
              <a:t>CONTENT</a:t>
            </a:r>
            <a:endParaRPr lang="zh-CN" altLang="en-US" sz="6000" spc="300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3C46C7-F012-4518-9744-D600DCCB7CC0}"/>
              </a:ext>
            </a:extLst>
          </p:cNvPr>
          <p:cNvSpPr txBox="1"/>
          <p:nvPr/>
        </p:nvSpPr>
        <p:spPr>
          <a:xfrm>
            <a:off x="4152586" y="2697788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6000" spc="600" dirty="0">
                <a:cs typeface="+mn-ea"/>
                <a:sym typeface="+mn-lt"/>
              </a:rPr>
              <a:t>目錄</a:t>
            </a:r>
            <a:endParaRPr lang="zh-CN" altLang="en-US" sz="6000" spc="600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DDE88D-F342-412C-AD69-E2EB1CA4AB09}"/>
              </a:ext>
            </a:extLst>
          </p:cNvPr>
          <p:cNvGrpSpPr/>
          <p:nvPr/>
        </p:nvGrpSpPr>
        <p:grpSpPr>
          <a:xfrm>
            <a:off x="7422687" y="1578465"/>
            <a:ext cx="2897717" cy="523220"/>
            <a:chOff x="7625886" y="1533883"/>
            <a:chExt cx="2897717" cy="52322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8F1A512-7B30-44F4-8150-17A5E91C8AE0}"/>
                </a:ext>
              </a:extLst>
            </p:cNvPr>
            <p:cNvSpPr txBox="1"/>
            <p:nvPr/>
          </p:nvSpPr>
          <p:spPr>
            <a:xfrm>
              <a:off x="8594870" y="153388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 smtClean="0">
                  <a:cs typeface="+mn-ea"/>
                  <a:sym typeface="+mn-lt"/>
                </a:rPr>
                <a:t>編碼方式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0E6C4E2-E93F-455B-A936-8673E71923E2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0</a:t>
              </a:r>
              <a:r>
                <a:rPr lang="en-US" altLang="zh-TW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2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644A06D-11E3-433F-91FE-7B0B42352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8E3F488-E5D7-42DF-A45A-8B379506AC2D}"/>
              </a:ext>
            </a:extLst>
          </p:cNvPr>
          <p:cNvGrpSpPr/>
          <p:nvPr/>
        </p:nvGrpSpPr>
        <p:grpSpPr>
          <a:xfrm>
            <a:off x="7422687" y="2655854"/>
            <a:ext cx="2461700" cy="523220"/>
            <a:chOff x="7625886" y="1533883"/>
            <a:chExt cx="2461700" cy="5232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B14A545-6922-4500-9509-561DFCC0B9D7}"/>
                </a:ext>
              </a:extLst>
            </p:cNvPr>
            <p:cNvSpPr txBox="1"/>
            <p:nvPr/>
          </p:nvSpPr>
          <p:spPr>
            <a:xfrm>
              <a:off x="8594870" y="1533883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>
                  <a:cs typeface="+mn-ea"/>
                  <a:sym typeface="+mn-lt"/>
                </a:rPr>
                <a:t>活動</a:t>
              </a:r>
              <a:r>
                <a:rPr lang="zh-TW" altLang="en-US" sz="2800" spc="600" dirty="0" smtClean="0">
                  <a:cs typeface="+mn-ea"/>
                  <a:sym typeface="+mn-lt"/>
                </a:rPr>
                <a:t>圖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0DA08C-0B70-4537-9D72-D99688E03BE6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0</a:t>
              </a:r>
              <a:r>
                <a:rPr lang="en-US" altLang="zh-TW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3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6EC11D3-7875-4B6A-A36F-57D9DC65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6F222F6-7A2C-4C3A-8F69-B04826FF4FAB}"/>
              </a:ext>
            </a:extLst>
          </p:cNvPr>
          <p:cNvGrpSpPr/>
          <p:nvPr/>
        </p:nvGrpSpPr>
        <p:grpSpPr>
          <a:xfrm>
            <a:off x="7422687" y="3795382"/>
            <a:ext cx="2897717" cy="523220"/>
            <a:chOff x="7625886" y="1533883"/>
            <a:chExt cx="2897717" cy="52322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20B624A-8D24-4A19-B383-98A1B5972197}"/>
                </a:ext>
              </a:extLst>
            </p:cNvPr>
            <p:cNvSpPr txBox="1"/>
            <p:nvPr/>
          </p:nvSpPr>
          <p:spPr>
            <a:xfrm>
              <a:off x="8594870" y="153388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 smtClean="0">
                  <a:cs typeface="+mn-ea"/>
                  <a:sym typeface="+mn-lt"/>
                </a:rPr>
                <a:t>實驗數據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30EAB8-C891-43FA-8293-41D501FA320B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0</a:t>
              </a:r>
              <a:r>
                <a:rPr lang="en-US" altLang="zh-TW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4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945F05E-8404-459D-BC94-41E2651B1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D288FE-D196-49B2-A47E-EC2A36959AB4}"/>
              </a:ext>
            </a:extLst>
          </p:cNvPr>
          <p:cNvGrpSpPr/>
          <p:nvPr/>
        </p:nvGrpSpPr>
        <p:grpSpPr>
          <a:xfrm>
            <a:off x="7422687" y="4846140"/>
            <a:ext cx="2897717" cy="523220"/>
            <a:chOff x="7625886" y="1533883"/>
            <a:chExt cx="2897717" cy="52322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236A44C-284D-4CB3-B6C5-CB4F9808EBF6}"/>
                </a:ext>
              </a:extLst>
            </p:cNvPr>
            <p:cNvSpPr txBox="1"/>
            <p:nvPr/>
          </p:nvSpPr>
          <p:spPr>
            <a:xfrm>
              <a:off x="8594870" y="153388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 smtClean="0">
                  <a:cs typeface="+mn-ea"/>
                  <a:sym typeface="+mn-lt"/>
                </a:rPr>
                <a:t>實驗結果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A1A3470-4BB8-4FF2-AEA6-37330FE3D4A1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0</a:t>
              </a:r>
              <a:r>
                <a:rPr lang="en-US" altLang="zh-TW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5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66490DD-8678-4D82-A5C3-CB3982AF3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26" name="组合 34">
            <a:extLst>
              <a:ext uri="{FF2B5EF4-FFF2-40B4-BE49-F238E27FC236}">
                <a16:creationId xmlns:a16="http://schemas.microsoft.com/office/drawing/2014/main" id="{3ED288FE-D196-49B2-A47E-EC2A36959AB4}"/>
              </a:ext>
            </a:extLst>
          </p:cNvPr>
          <p:cNvGrpSpPr/>
          <p:nvPr/>
        </p:nvGrpSpPr>
        <p:grpSpPr>
          <a:xfrm>
            <a:off x="7424167" y="5895183"/>
            <a:ext cx="2897717" cy="523220"/>
            <a:chOff x="7625886" y="1533883"/>
            <a:chExt cx="2897717" cy="523220"/>
          </a:xfrm>
        </p:grpSpPr>
        <p:sp>
          <p:nvSpPr>
            <p:cNvPr id="31" name="文本框 36">
              <a:extLst>
                <a:ext uri="{FF2B5EF4-FFF2-40B4-BE49-F238E27FC236}">
                  <a16:creationId xmlns:a16="http://schemas.microsoft.com/office/drawing/2014/main" id="{D236A44C-284D-4CB3-B6C5-CB4F9808EBF6}"/>
                </a:ext>
              </a:extLst>
            </p:cNvPr>
            <p:cNvSpPr txBox="1"/>
            <p:nvPr/>
          </p:nvSpPr>
          <p:spPr>
            <a:xfrm>
              <a:off x="8594870" y="153388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 smtClean="0">
                  <a:cs typeface="+mn-ea"/>
                  <a:sym typeface="+mn-lt"/>
                </a:rPr>
                <a:t>心得結論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36" name="文本框 37">
              <a:extLst>
                <a:ext uri="{FF2B5EF4-FFF2-40B4-BE49-F238E27FC236}">
                  <a16:creationId xmlns:a16="http://schemas.microsoft.com/office/drawing/2014/main" id="{AA1A3470-4BB8-4FF2-AEA6-37330FE3D4A1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0</a:t>
              </a:r>
              <a:r>
                <a:rPr lang="en-US" altLang="zh-TW" sz="2800" spc="600" dirty="0" smtClean="0">
                  <a:solidFill>
                    <a:srgbClr val="97CCD4"/>
                  </a:solidFill>
                  <a:cs typeface="+mn-ea"/>
                  <a:sym typeface="+mn-lt"/>
                </a:rPr>
                <a:t>6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40" name="直接连接符 38">
              <a:extLst>
                <a:ext uri="{FF2B5EF4-FFF2-40B4-BE49-F238E27FC236}">
                  <a16:creationId xmlns:a16="http://schemas.microsoft.com/office/drawing/2014/main" id="{B66490DD-8678-4D82-A5C3-CB3982AF3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23">
            <a:extLst>
              <a:ext uri="{FF2B5EF4-FFF2-40B4-BE49-F238E27FC236}">
                <a16:creationId xmlns:a16="http://schemas.microsoft.com/office/drawing/2014/main" id="{DDDDE88D-F342-412C-AD69-E2EB1CA4AB09}"/>
              </a:ext>
            </a:extLst>
          </p:cNvPr>
          <p:cNvGrpSpPr/>
          <p:nvPr/>
        </p:nvGrpSpPr>
        <p:grpSpPr>
          <a:xfrm>
            <a:off x="7424364" y="575311"/>
            <a:ext cx="2897717" cy="523220"/>
            <a:chOff x="7625886" y="1533883"/>
            <a:chExt cx="2897717" cy="523220"/>
          </a:xfrm>
        </p:grpSpPr>
        <p:sp>
          <p:nvSpPr>
            <p:cNvPr id="43" name="文本框 15">
              <a:extLst>
                <a:ext uri="{FF2B5EF4-FFF2-40B4-BE49-F238E27FC236}">
                  <a16:creationId xmlns:a16="http://schemas.microsoft.com/office/drawing/2014/main" id="{48F1A512-7B30-44F4-8150-17A5E91C8AE0}"/>
                </a:ext>
              </a:extLst>
            </p:cNvPr>
            <p:cNvSpPr txBox="1"/>
            <p:nvPr/>
          </p:nvSpPr>
          <p:spPr>
            <a:xfrm>
              <a:off x="8594870" y="153388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spc="600" dirty="0" smtClean="0">
                  <a:cs typeface="+mn-ea"/>
                  <a:sym typeface="+mn-lt"/>
                </a:rPr>
                <a:t>設計構想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D0E6C4E2-E93F-455B-A936-8673E71923E2}"/>
                </a:ext>
              </a:extLst>
            </p:cNvPr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>
                  <a:solidFill>
                    <a:srgbClr val="97CCD4"/>
                  </a:solidFill>
                  <a:cs typeface="+mn-ea"/>
                  <a:sym typeface="+mn-lt"/>
                </a:rPr>
                <a:t>01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连接符 20">
              <a:extLst>
                <a:ext uri="{FF2B5EF4-FFF2-40B4-BE49-F238E27FC236}">
                  <a16:creationId xmlns:a16="http://schemas.microsoft.com/office/drawing/2014/main" id="{2644A06D-11E3-433F-91FE-7B0B42352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092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96303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第三種方法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1.2372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435.2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429.1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4.10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1.6094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410.8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431.0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421.3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8.23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1.5470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435.2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426.2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7.68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1.4342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14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8191779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34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13</a:t>
            </a:r>
            <a:endParaRPr lang="zh-TW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04599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135880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8886585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23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31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14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89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25361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第四種方法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444.0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8.94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0.5218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0.7096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432.5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14.11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0.6596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436.6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0.5688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14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5991442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48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04599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135880" y="2072640"/>
            <a:ext cx="1722120" cy="44196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5135880" y="2880360"/>
            <a:ext cx="1722120" cy="7552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8886585" y="2514600"/>
            <a:ext cx="1722120" cy="112098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30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32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14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24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5678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第五種方法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&lt;0.001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523.2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&lt;0.001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495.7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495.7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495.7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&lt;0.001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&lt;0.001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9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10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12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pie">
                <a:avLst>
                  <a:gd name="adj1" fmla="val 20465277"/>
                  <a:gd name="adj2" fmla="val 1620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10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3331508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58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15</a:t>
            </a:r>
            <a:endParaRPr lang="zh-TW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04599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sp>
        <p:nvSpPr>
          <p:cNvPr id="21" name="圓角矩形 20"/>
          <p:cNvSpPr/>
          <p:nvPr/>
        </p:nvSpPr>
        <p:spPr>
          <a:xfrm>
            <a:off x="5135880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17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實驗結果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56236"/>
              </p:ext>
            </p:extLst>
          </p:nvPr>
        </p:nvGraphicFramePr>
        <p:xfrm>
          <a:off x="121918" y="372702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第六種方法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510.0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486.0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21.90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0.9722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445.8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474.5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459.8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11.00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1.0096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427.9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462.1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447.7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14.20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1.0750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455.7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438.9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22.90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0.7564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grpSp>
        <p:nvGrpSpPr>
          <p:cNvPr id="13" name="组合 40">
            <a:extLst>
              <a:ext uri="{FF2B5EF4-FFF2-40B4-BE49-F238E27FC236}">
                <a16:creationId xmlns:a16="http://schemas.microsoft.com/office/drawing/2014/main" id="{9F660F0C-4C55-4DA4-96CE-2C633C66FA34}"/>
              </a:ext>
            </a:extLst>
          </p:cNvPr>
          <p:cNvGrpSpPr/>
          <p:nvPr/>
        </p:nvGrpSpPr>
        <p:grpSpPr>
          <a:xfrm>
            <a:off x="10835619" y="192308"/>
            <a:ext cx="1170000" cy="1170000"/>
            <a:chOff x="4922607" y="1791394"/>
            <a:chExt cx="2346785" cy="2346785"/>
          </a:xfrm>
        </p:grpSpPr>
        <p:grpSp>
          <p:nvGrpSpPr>
            <p:cNvPr id="14" name="组合 14">
              <a:extLst>
                <a:ext uri="{FF2B5EF4-FFF2-40B4-BE49-F238E27FC236}">
                  <a16:creationId xmlns:a16="http://schemas.microsoft.com/office/drawing/2014/main" id="{27837D6F-A7F5-4549-99F2-53142D4A29DB}"/>
                </a:ext>
              </a:extLst>
            </p:cNvPr>
            <p:cNvGrpSpPr/>
            <p:nvPr/>
          </p:nvGrpSpPr>
          <p:grpSpPr>
            <a:xfrm>
              <a:off x="4922607" y="1791394"/>
              <a:ext cx="2346785" cy="2346785"/>
              <a:chOff x="1559243" y="2670811"/>
              <a:chExt cx="2304414" cy="2304414"/>
            </a:xfrm>
          </p:grpSpPr>
          <p:sp>
            <p:nvSpPr>
              <p:cNvPr id="16" name="椭圆 18">
                <a:extLst>
                  <a:ext uri="{FF2B5EF4-FFF2-40B4-BE49-F238E27FC236}">
                    <a16:creationId xmlns:a16="http://schemas.microsoft.com/office/drawing/2014/main" id="{62EABF76-A032-4E3C-8D44-4FD1464E32DE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不完整圆 19">
                <a:extLst>
                  <a:ext uri="{FF2B5EF4-FFF2-40B4-BE49-F238E27FC236}">
                    <a16:creationId xmlns:a16="http://schemas.microsoft.com/office/drawing/2014/main" id="{3B766518-8551-4D6A-B9ED-30413656547E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4" cy="2304414"/>
              </a:xfrm>
              <a:prstGeom prst="pie">
                <a:avLst>
                  <a:gd name="adj1" fmla="val 190349"/>
                  <a:gd name="adj2" fmla="val 16200000"/>
                </a:avLst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椭圆 16">
              <a:extLst>
                <a:ext uri="{FF2B5EF4-FFF2-40B4-BE49-F238E27FC236}">
                  <a16:creationId xmlns:a16="http://schemas.microsoft.com/office/drawing/2014/main" id="{1111D6BD-1DE3-46F9-8E2A-59D15590A0B7}"/>
                </a:ext>
              </a:extLst>
            </p:cNvPr>
            <p:cNvSpPr/>
            <p:nvPr/>
          </p:nvSpPr>
          <p:spPr>
            <a:xfrm>
              <a:off x="5600698" y="2469486"/>
              <a:ext cx="990602" cy="99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72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39">
            <a:extLst>
              <a:ext uri="{FF2B5EF4-FFF2-40B4-BE49-F238E27FC236}">
                <a16:creationId xmlns:a16="http://schemas.microsoft.com/office/drawing/2014/main" id="{11D96261-B29B-43C7-A0F1-E55442CE786D}"/>
              </a:ext>
            </a:extLst>
          </p:cNvPr>
          <p:cNvGrpSpPr/>
          <p:nvPr/>
        </p:nvGrpSpPr>
        <p:grpSpPr>
          <a:xfrm>
            <a:off x="9409155" y="193355"/>
            <a:ext cx="1171470" cy="1171470"/>
            <a:chOff x="1547293" y="1791394"/>
            <a:chExt cx="2346784" cy="2346784"/>
          </a:xfrm>
        </p:grpSpPr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381EC91D-0184-47EB-879A-26BFE7C829D2}"/>
                </a:ext>
              </a:extLst>
            </p:cNvPr>
            <p:cNvGrpSpPr/>
            <p:nvPr/>
          </p:nvGrpSpPr>
          <p:grpSpPr>
            <a:xfrm>
              <a:off x="1547293" y="1791394"/>
              <a:ext cx="2346784" cy="2346784"/>
              <a:chOff x="1559243" y="2670811"/>
              <a:chExt cx="2304413" cy="2304413"/>
            </a:xfrm>
          </p:grpSpPr>
          <p:sp>
            <p:nvSpPr>
              <p:cNvPr id="21" name="椭圆 6">
                <a:extLst>
                  <a:ext uri="{FF2B5EF4-FFF2-40B4-BE49-F238E27FC236}">
                    <a16:creationId xmlns:a16="http://schemas.microsoft.com/office/drawing/2014/main" id="{EF4344F1-E661-4CA3-BE79-0A616482D443}"/>
                  </a:ext>
                </a:extLst>
              </p:cNvPr>
              <p:cNvSpPr/>
              <p:nvPr/>
            </p:nvSpPr>
            <p:spPr>
              <a:xfrm flipH="1">
                <a:off x="1829955" y="2941523"/>
                <a:ext cx="1762990" cy="176299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不完整圆 5">
                <a:extLst>
                  <a:ext uri="{FF2B5EF4-FFF2-40B4-BE49-F238E27FC236}">
                    <a16:creationId xmlns:a16="http://schemas.microsoft.com/office/drawing/2014/main" id="{7A2C86BA-32F2-4ADF-8780-9439A419DC67}"/>
                  </a:ext>
                </a:extLst>
              </p:cNvPr>
              <p:cNvSpPr/>
              <p:nvPr/>
            </p:nvSpPr>
            <p:spPr>
              <a:xfrm flipH="1">
                <a:off x="1559243" y="2670811"/>
                <a:ext cx="2304413" cy="230441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658A3C41-96DA-448D-85FC-2C746DAAEEF5}"/>
                </a:ext>
              </a:extLst>
            </p:cNvPr>
            <p:cNvSpPr/>
            <p:nvPr/>
          </p:nvSpPr>
          <p:spPr>
            <a:xfrm>
              <a:off x="2225384" y="2469487"/>
              <a:ext cx="990603" cy="9906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cs typeface="+mn-ea"/>
                  <a:sym typeface="+mn-lt"/>
                </a:rPr>
                <a:t>14</a:t>
              </a:r>
              <a:endParaRPr lang="zh-CN" altLang="en-US" sz="11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04599"/>
              </p:ext>
            </p:extLst>
          </p:nvPr>
        </p:nvGraphicFramePr>
        <p:xfrm>
          <a:off x="121918" y="1410546"/>
          <a:ext cx="118973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94">
                  <a:extLst>
                    <a:ext uri="{9D8B030D-6E8A-4147-A177-3AD203B41FA5}">
                      <a16:colId xmlns:a16="http://schemas.microsoft.com/office/drawing/2014/main" val="3842856655"/>
                    </a:ext>
                  </a:extLst>
                </a:gridCol>
                <a:gridCol w="1430868">
                  <a:extLst>
                    <a:ext uri="{9D8B030D-6E8A-4147-A177-3AD203B41FA5}">
                      <a16:colId xmlns:a16="http://schemas.microsoft.com/office/drawing/2014/main" val="11763231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74769906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73948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67730144"/>
                    </a:ext>
                  </a:extLst>
                </a:gridCol>
                <a:gridCol w="3048002">
                  <a:extLst>
                    <a:ext uri="{9D8B030D-6E8A-4147-A177-3AD203B41FA5}">
                      <a16:colId xmlns:a16="http://schemas.microsoft.com/office/drawing/2014/main" val="280759384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自己的方法</a:t>
                      </a:r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7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Heterogeneity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Best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Worst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sd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Avg. Running Time (s)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3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0.538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425.1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434.1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428.62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3.601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403.3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404.24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413.8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416.4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415.36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1.273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0.541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26124"/>
                  </a:ext>
                </a:extLst>
              </a:tr>
            </a:tbl>
          </a:graphicData>
        </a:graphic>
      </p:graphicFrame>
      <p:sp>
        <p:nvSpPr>
          <p:cNvPr id="25" name="圓角矩形 24"/>
          <p:cNvSpPr/>
          <p:nvPr/>
        </p:nvSpPr>
        <p:spPr>
          <a:xfrm>
            <a:off x="5135880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8886585" y="2072640"/>
            <a:ext cx="1722120" cy="15629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30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æè²æºæ¸¡äºº| ææèèå¸«çæè²äººç: æçºä»éº¼è¦åäº«ãå¿å¾ãï¼â¦.å¯«å¿å¾çãä¸é²ãå¥½è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7" b="47838"/>
          <a:stretch/>
        </p:blipFill>
        <p:spPr bwMode="auto">
          <a:xfrm>
            <a:off x="0" y="3749374"/>
            <a:ext cx="12192000" cy="31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16600" spc="300" dirty="0" smtClean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>
                <a:cs typeface="+mn-ea"/>
                <a:sym typeface="+mn-lt"/>
              </a:rPr>
              <a:t>心得結論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575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文框 26">
            <a:extLst>
              <a:ext uri="{FF2B5EF4-FFF2-40B4-BE49-F238E27FC236}">
                <a16:creationId xmlns:a16="http://schemas.microsoft.com/office/drawing/2014/main" id="{53C78BC9-C5D8-4EF4-928E-FEE806792159}"/>
              </a:ext>
            </a:extLst>
          </p:cNvPr>
          <p:cNvSpPr/>
          <p:nvPr/>
        </p:nvSpPr>
        <p:spPr>
          <a:xfrm rot="2700000">
            <a:off x="567356" y="1631673"/>
            <a:ext cx="1163507" cy="1163507"/>
          </a:xfrm>
          <a:prstGeom prst="frame">
            <a:avLst>
              <a:gd name="adj1" fmla="val 4958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心得結論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153D53-6D08-41E7-A64C-A72B35CE1B90}"/>
              </a:ext>
            </a:extLst>
          </p:cNvPr>
          <p:cNvSpPr/>
          <p:nvPr/>
        </p:nvSpPr>
        <p:spPr>
          <a:xfrm>
            <a:off x="1336314" y="2213426"/>
            <a:ext cx="9905427" cy="37391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11736" y="2451814"/>
            <a:ext cx="92291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演算法是有一定邏輯性的，如果做得好，是可以慢慢收斂找到最佳解</a:t>
            </a:r>
            <a:r>
              <a:rPr lang="zh-TW" alt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的。若是要避免陷入區域最佳解，可在目前解已經超過一定的迭代次數沒變後，讓尋找區域改變一下。</a:t>
            </a:r>
            <a:endParaRPr lang="en-US" altLang="zh-TW" sz="2000" spc="300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這次</a:t>
            </a:r>
            <a:r>
              <a:rPr lang="zh-TW" alt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作業，一樣，還是很難，唯一不一樣的是，除了為了要贏過老師的解品質，還要顧慮到時間，為此，我已經把身邊可以跑很快的電腦一一挖出來了，除了跟老師比，還要跟同學比</a:t>
            </a:r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!!!</a:t>
            </a:r>
            <a:r>
              <a:rPr lang="zh-TW" altLang="en-US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我真的為了分數很盡力了啊</a:t>
            </a:r>
            <a:r>
              <a:rPr lang="en-US" altLang="zh-TW" sz="20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!!!!</a:t>
            </a:r>
            <a:endParaRPr lang="zh-TW" altLang="en-US" sz="2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65280" y="64277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6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56074" y="-15421"/>
            <a:ext cx="4670406" cy="543374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图文框 3">
            <a:extLst>
              <a:ext uri="{FF2B5EF4-FFF2-40B4-BE49-F238E27FC236}">
                <a16:creationId xmlns:a16="http://schemas.microsoft.com/office/drawing/2014/main" id="{66884746-572C-47E8-82C6-AB3339487796}"/>
              </a:ext>
            </a:extLst>
          </p:cNvPr>
          <p:cNvSpPr/>
          <p:nvPr/>
        </p:nvSpPr>
        <p:spPr>
          <a:xfrm>
            <a:off x="2250402" y="3485245"/>
            <a:ext cx="7691883" cy="21971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CCC42C-4338-4F17-BF76-7DB385A84E95}"/>
              </a:ext>
            </a:extLst>
          </p:cNvPr>
          <p:cNvSpPr txBox="1"/>
          <p:nvPr/>
        </p:nvSpPr>
        <p:spPr>
          <a:xfrm>
            <a:off x="2557869" y="4094885"/>
            <a:ext cx="7213147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8000" spc="600" dirty="0" smtClean="0">
                <a:solidFill>
                  <a:schemeClr val="bg1"/>
                </a:solidFill>
                <a:cs typeface="+mn-ea"/>
                <a:sym typeface="+mn-lt"/>
              </a:rPr>
              <a:t>謝謝</a:t>
            </a:r>
            <a:r>
              <a:rPr lang="zh-TW" altLang="en-US" sz="8000" spc="600" dirty="0" smtClean="0">
                <a:cs typeface="+mn-ea"/>
                <a:sym typeface="+mn-lt"/>
              </a:rPr>
              <a:t>聆聽</a:t>
            </a:r>
            <a:endParaRPr lang="zh-CN" altLang="en-US" sz="8000" spc="600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E33C5-ED24-428B-AAAD-D0A07924105B}"/>
              </a:ext>
            </a:extLst>
          </p:cNvPr>
          <p:cNvSpPr txBox="1"/>
          <p:nvPr/>
        </p:nvSpPr>
        <p:spPr>
          <a:xfrm>
            <a:off x="2572383" y="3644904"/>
            <a:ext cx="565721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TW" sz="3200" spc="600" dirty="0" smtClean="0">
                <a:solidFill>
                  <a:schemeClr val="bg1"/>
                </a:solidFill>
                <a:cs typeface="+mn-ea"/>
                <a:sym typeface="+mn-lt"/>
              </a:rPr>
              <a:t>THANK</a:t>
            </a:r>
            <a:r>
              <a:rPr lang="zh-TW" altLang="en-US" sz="3200" spc="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sz="3200" spc="600" dirty="0" smtClean="0">
                <a:cs typeface="+mn-ea"/>
                <a:sym typeface="+mn-lt"/>
              </a:rPr>
              <a:t>YOU</a:t>
            </a:r>
            <a:endParaRPr lang="zh-CN" altLang="en-US" sz="32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687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æååµæ°èçåæ³ï¼å¯¦ç¾çªç ´æ§æ§æ³äºå¤§æ¹æ³- åä½åæ¥­è©è«â§èä¸çä¸æµç®¡çæ¥è»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9377"/>
            <a:ext cx="12192000" cy="316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>
                <a:cs typeface="+mn-ea"/>
                <a:sym typeface="+mn-lt"/>
              </a:rPr>
              <a:t>設計構想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081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spc="600" dirty="0">
                <a:cs typeface="+mn-ea"/>
                <a:sym typeface="+mn-lt"/>
              </a:rPr>
              <a:t>設計構想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89033B-0A99-457F-984D-5F8345357EA8}"/>
              </a:ext>
            </a:extLst>
          </p:cNvPr>
          <p:cNvSpPr txBox="1"/>
          <p:nvPr/>
        </p:nvSpPr>
        <p:spPr>
          <a:xfrm>
            <a:off x="981762" y="1008456"/>
            <a:ext cx="9972564" cy="41319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模擬退火演算法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endParaRPr lang="zh-TW" altLang="en-US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由於這款演算法相較於其他演算法，例如：基因演算法、粒子群演算法、螞蟻演算法及塔布演算法等等，其擾動方式較為簡單。模擬退火演算法是模擬打鐵退火的一個過程，利用緩慢降溫的方式，使得解的擾動次數增加，可找到更優秀的解。在找演算法時，因為發現擾動方式簡單這個特點，所以毅然決然就選擇此演算法。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此項報告中會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提出為何要使用某個溫度當作初始溫度，也會提到如何避免陷入區域最佳解的一個困境。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004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è³è¨åäº«ãä»éº¼?! å»ºç¯å¸«æè©²è¦å­¸codingçäºå¤§çç±?! | WeBIM Services è¡æ­¦è³è¨- BIM æå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247"/>
          <a:stretch/>
        </p:blipFill>
        <p:spPr bwMode="auto">
          <a:xfrm>
            <a:off x="0" y="3749376"/>
            <a:ext cx="12192000" cy="316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16600" spc="3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>
                <a:cs typeface="+mn-ea"/>
                <a:sym typeface="+mn-lt"/>
              </a:rPr>
              <a:t>編碼方式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6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編碼方式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89033B-0A99-457F-984D-5F8345357EA8}"/>
              </a:ext>
            </a:extLst>
          </p:cNvPr>
          <p:cNvSpPr txBox="1"/>
          <p:nvPr/>
        </p:nvSpPr>
        <p:spPr>
          <a:xfrm>
            <a:off x="981762" y="743410"/>
            <a:ext cx="9972564" cy="397801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產生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一個排程字串跟匹配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字串，用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class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去將每個工作對應的處理單元綁定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起來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迭代次數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：根據溫度決定，若溫度</a:t>
            </a:r>
            <a:r>
              <a:rPr lang="en-US" altLang="zh-TW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&lt;=6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度，則終止</a:t>
            </a:r>
            <a:endParaRPr lang="en-US" altLang="zh-TW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擾動方式：</a:t>
            </a:r>
            <a:r>
              <a:rPr lang="en-US" altLang="zh-TW" sz="2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ss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是隨機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取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個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，倆倆互換</a:t>
            </a:r>
            <a:endParaRPr lang="zh-TW" altLang="en-US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		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ms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是隨機取數，得出的數再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Mod4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適存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值：工作的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排程長度</a:t>
            </a: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溫度根據公式，擾動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接受次數</a:t>
            </a:r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擾動總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次數要</a:t>
            </a:r>
            <a:r>
              <a:rPr lang="en-US" altLang="zh-TW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&gt;=95%(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受迭代次數與時間的影響，故此設為</a:t>
            </a:r>
            <a:r>
              <a:rPr lang="en-US" altLang="zh-TW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350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度</a:t>
            </a:r>
            <a:r>
              <a:rPr lang="en-US" altLang="zh-TW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  <a:endParaRPr lang="zh-TW" altLang="en-US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AF5388-1A39-492B-A41C-C03159F5CA9A}"/>
              </a:ext>
            </a:extLst>
          </p:cNvPr>
          <p:cNvSpPr/>
          <p:nvPr/>
        </p:nvSpPr>
        <p:spPr>
          <a:xfrm>
            <a:off x="904875" y="4797438"/>
            <a:ext cx="10153650" cy="2065180"/>
          </a:xfrm>
          <a:prstGeom prst="rect">
            <a:avLst/>
          </a:prstGeom>
          <a:blipFill dpi="0" rotWithShape="1">
            <a:blip r:embed="rId3"/>
            <a:srcRect/>
            <a:stretch>
              <a:fillRect t="1" b="-521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7713798" y="2917880"/>
            <a:ext cx="3849402" cy="478468"/>
            <a:chOff x="7134447" y="3136602"/>
            <a:chExt cx="3849402" cy="478468"/>
          </a:xfrm>
        </p:grpSpPr>
        <p:sp>
          <p:nvSpPr>
            <p:cNvPr id="8" name="矩形 7"/>
            <p:cNvSpPr/>
            <p:nvPr/>
          </p:nvSpPr>
          <p:spPr>
            <a:xfrm>
              <a:off x="7134447" y="3136604"/>
              <a:ext cx="3849402" cy="4784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36766" y="3136604"/>
              <a:ext cx="425303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562104" y="3136603"/>
              <a:ext cx="425303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89762" y="3136603"/>
              <a:ext cx="425303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412195" y="3136603"/>
              <a:ext cx="1723917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136112" y="3136602"/>
              <a:ext cx="425303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558545" y="3136602"/>
              <a:ext cx="425303" cy="47846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7275216" y="23638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非法解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16" idx="3"/>
          </p:cNvCxnSpPr>
          <p:nvPr/>
        </p:nvCxnSpPr>
        <p:spPr>
          <a:xfrm>
            <a:off x="8152379" y="2548548"/>
            <a:ext cx="201727" cy="29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771794" y="23649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檢查是否可執行</a:t>
            </a:r>
          </a:p>
        </p:txBody>
      </p:sp>
      <p:cxnSp>
        <p:nvCxnSpPr>
          <p:cNvPr id="21" name="直線單箭頭接點 20"/>
          <p:cNvCxnSpPr>
            <a:stCxn id="19" idx="1"/>
          </p:cNvCxnSpPr>
          <p:nvPr/>
        </p:nvCxnSpPr>
        <p:spPr>
          <a:xfrm flipH="1">
            <a:off x="9465549" y="2549665"/>
            <a:ext cx="306245" cy="29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2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Chart Diagram Stock Illustration 1219260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61"/>
          <a:stretch/>
        </p:blipFill>
        <p:spPr bwMode="auto">
          <a:xfrm>
            <a:off x="0" y="3722674"/>
            <a:ext cx="12192000" cy="31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68054" y="717250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 smtClean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16600" spc="300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563015" y="1513718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spc="600" dirty="0">
                <a:cs typeface="+mn-ea"/>
                <a:sym typeface="+mn-lt"/>
              </a:rPr>
              <a:t>活動</a:t>
            </a:r>
            <a:r>
              <a:rPr lang="zh-TW" altLang="en-US" sz="5400" spc="600" dirty="0" smtClean="0">
                <a:cs typeface="+mn-ea"/>
                <a:sym typeface="+mn-lt"/>
              </a:rPr>
              <a:t>圖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609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spc="600" dirty="0">
                <a:cs typeface="+mn-ea"/>
                <a:sym typeface="+mn-lt"/>
              </a:rPr>
              <a:t>活動</a:t>
            </a:r>
            <a:r>
              <a:rPr lang="zh-CN" altLang="en-US" sz="3200" spc="600" dirty="0" smtClean="0">
                <a:cs typeface="+mn-ea"/>
                <a:sym typeface="+mn-lt"/>
              </a:rPr>
              <a:t>圖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0" b="72929"/>
          <a:stretch/>
        </p:blipFill>
        <p:spPr>
          <a:xfrm>
            <a:off x="1579129" y="1040379"/>
            <a:ext cx="9277683" cy="58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1" r="12566" b="33064"/>
          <a:stretch/>
        </p:blipFill>
        <p:spPr>
          <a:xfrm>
            <a:off x="200616" y="801991"/>
            <a:ext cx="11883982" cy="61100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C7E46-0184-4BE5-AFE3-A89CBB0B7F11}"/>
              </a:ext>
            </a:extLst>
          </p:cNvPr>
          <p:cNvSpPr txBox="1"/>
          <p:nvPr/>
        </p:nvSpPr>
        <p:spPr>
          <a:xfrm>
            <a:off x="904875" y="455604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spc="600" dirty="0">
                <a:cs typeface="+mn-ea"/>
                <a:sym typeface="+mn-lt"/>
              </a:rPr>
              <a:t>活動</a:t>
            </a:r>
            <a:r>
              <a:rPr lang="zh-CN" altLang="en-US" sz="3200" spc="600" dirty="0" smtClean="0">
                <a:cs typeface="+mn-ea"/>
                <a:sym typeface="+mn-lt"/>
              </a:rPr>
              <a:t>圖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B5A41-4659-4881-9304-D94482E2EBC4}"/>
              </a:ext>
            </a:extLst>
          </p:cNvPr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0D3808-0282-41CE-9CA6-F97030353123}"/>
              </a:ext>
            </a:extLst>
          </p:cNvPr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765280" y="64277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1026" name="Picture 2" descr="https://web.ntnu.edu.tw/~algo/Optimizatio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18" b="73065" l="37016" r="65661">
                        <a14:foregroundMark x1="48233" y1="72222" x2="48233" y2="72222"/>
                        <a14:backgroundMark x1="37986" y1="63889" x2="38339" y2="69048"/>
                        <a14:backgroundMark x1="38693" y1="65873" x2="38693" y2="65873"/>
                        <a14:backgroundMark x1="39753" y1="66270" x2="39753" y2="66270"/>
                        <a14:backgroundMark x1="40283" y1="66667" x2="40283" y2="66667"/>
                        <a14:backgroundMark x1="48057" y1="66270" x2="48057" y2="66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35" r="30758" b="18817"/>
          <a:stretch/>
        </p:blipFill>
        <p:spPr bwMode="auto">
          <a:xfrm>
            <a:off x="9052207" y="4111808"/>
            <a:ext cx="2294219" cy="23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/>
          <p:cNvSpPr/>
          <p:nvPr/>
        </p:nvSpPr>
        <p:spPr>
          <a:xfrm>
            <a:off x="10598220" y="5574889"/>
            <a:ext cx="196645" cy="186813"/>
          </a:xfrm>
          <a:prstGeom prst="ellipse">
            <a:avLst/>
          </a:prstGeom>
          <a:solidFill>
            <a:srgbClr val="97CCD4"/>
          </a:solidFill>
          <a:ln>
            <a:solidFill>
              <a:srgbClr val="97C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0241354" y="5668296"/>
            <a:ext cx="196645" cy="186813"/>
          </a:xfrm>
          <a:prstGeom prst="ellipse">
            <a:avLst/>
          </a:prstGeom>
          <a:solidFill>
            <a:srgbClr val="97CCD4"/>
          </a:solidFill>
          <a:ln>
            <a:solidFill>
              <a:srgbClr val="97C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0199316" y="5855109"/>
            <a:ext cx="261184" cy="346387"/>
          </a:xfrm>
          <a:prstGeom prst="straightConnector1">
            <a:avLst/>
          </a:prstGeom>
          <a:ln>
            <a:solidFill>
              <a:srgbClr val="97CC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4767309" y="6028302"/>
            <a:ext cx="1624613" cy="319232"/>
          </a:xfrm>
          <a:prstGeom prst="roundRect">
            <a:avLst/>
          </a:prstGeom>
          <a:noFill/>
          <a:ln w="38100">
            <a:solidFill>
              <a:srgbClr val="C90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70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q5kms5n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2133</TotalTime>
  <Words>1026</Words>
  <Application>Microsoft Office PowerPoint</Application>
  <PresentationFormat>寬螢幕</PresentationFormat>
  <Paragraphs>514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等线</vt:lpstr>
      <vt:lpstr>微软雅黑</vt:lpstr>
      <vt:lpstr>宋体</vt:lpstr>
      <vt:lpstr>方正正黑简体</vt:lpstr>
      <vt:lpstr>Arial</vt:lpstr>
      <vt:lpstr>Calibri</vt:lpstr>
      <vt:lpstr>Cambria Math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TTC</cp:lastModifiedBy>
  <cp:revision>189</cp:revision>
  <dcterms:created xsi:type="dcterms:W3CDTF">2017-08-18T03:02:00Z</dcterms:created>
  <dcterms:modified xsi:type="dcterms:W3CDTF">2021-06-15T08:46:56Z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